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7"/>
  </p:notesMasterIdLst>
  <p:sldIdLst>
    <p:sldId id="256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60" r:id="rId11"/>
    <p:sldId id="561" r:id="rId12"/>
    <p:sldId id="562" r:id="rId13"/>
    <p:sldId id="586" r:id="rId14"/>
    <p:sldId id="563" r:id="rId15"/>
    <p:sldId id="565" r:id="rId16"/>
    <p:sldId id="566" r:id="rId17"/>
    <p:sldId id="567" r:id="rId18"/>
    <p:sldId id="574" r:id="rId19"/>
    <p:sldId id="568" r:id="rId20"/>
    <p:sldId id="585" r:id="rId21"/>
    <p:sldId id="569" r:id="rId22"/>
    <p:sldId id="570" r:id="rId23"/>
    <p:sldId id="571" r:id="rId24"/>
    <p:sldId id="572" r:id="rId25"/>
    <p:sldId id="573" r:id="rId26"/>
    <p:sldId id="575" r:id="rId27"/>
    <p:sldId id="577" r:id="rId28"/>
    <p:sldId id="578" r:id="rId29"/>
    <p:sldId id="583" r:id="rId30"/>
    <p:sldId id="579" r:id="rId31"/>
    <p:sldId id="580" r:id="rId32"/>
    <p:sldId id="581" r:id="rId33"/>
    <p:sldId id="582" r:id="rId34"/>
    <p:sldId id="564" r:id="rId35"/>
    <p:sldId id="5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6"/>
  </p:normalViewPr>
  <p:slideViewPr>
    <p:cSldViewPr>
      <p:cViewPr varScale="1">
        <p:scale>
          <a:sx n="111" d="100"/>
          <a:sy n="111" d="100"/>
        </p:scale>
        <p:origin x="1680" y="208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pic>
        <p:nvPicPr>
          <p:cNvPr id="3" name="Picture 2" descr="mcarthur_cisco_trim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93096"/>
            <a:ext cx="1749102" cy="184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67544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 (Prof)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940152" y="616530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Kara Tsang (TA)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6554-CBF6-1547-9160-EA44CFF5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250529"/>
            <a:ext cx="1865715" cy="18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437112"/>
            <a:ext cx="8352928" cy="233548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Biochemistry, Biomedical Discovery &amp; Commercialization, Arts &amp; Sciences,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Biology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236988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Mondays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in GitLab: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2444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1754327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Wednesdays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Lab - 4 hour Problem-Based Learning Session (with break)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assignment due on Avenue to Learn (deadline varies)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1560" y="3261320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Schedule is on Avenue to 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052B-059A-4844-AD49-3155DCA2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894128"/>
            <a:ext cx="78938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1124744"/>
            <a:ext cx="7704856" cy="158417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Course Schedule is on Avenue to Learn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lab on Wednesdays!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462A1-D40B-B049-BDE4-3BE610A3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3" y="3257271"/>
            <a:ext cx="8723945" cy="2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938280"/>
            <a:ext cx="8136904" cy="19389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Kara is available by appointment – see her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Final exam covers the entirety of the course; multiple choice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9F94-3BE4-5344-80B6-30764AD7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898696"/>
            <a:ext cx="5904656" cy="1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24744"/>
            <a:ext cx="8136904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in Deep-Sea Biology (</a:t>
            </a:r>
            <a:r>
              <a:rPr lang="en-US" sz="2000" dirty="0" err="1"/>
              <a:t>UVic</a:t>
            </a:r>
            <a:r>
              <a:rPr lang="en-US" sz="20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Sequenced the </a:t>
            </a:r>
            <a:r>
              <a:rPr lang="en-US" sz="2000" i="1" dirty="0"/>
              <a:t>Giardia lamblia </a:t>
            </a:r>
            <a:r>
              <a:rPr lang="en-US" sz="2000" dirty="0"/>
              <a:t>genome, leads the Comprehensive Antibiotic Resistance Database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4213537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Kara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509681"/>
            <a:ext cx="8136904" cy="101566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Undergrad degree in Biomedical Discovery &amp; Commercialization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PhD student in the McArthur Lab – Drug Resistance Analytics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MacDATA</a:t>
            </a:r>
            <a:r>
              <a:rPr lang="en-US" sz="2000" dirty="0"/>
              <a:t> Institute Graduate Fellow, OGS Award, etc.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34778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is tentative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5% in-class assignments are tentative, some may be converted to participation marks</a:t>
            </a:r>
          </a:p>
          <a:p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33084" y="414908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140" y="5351725"/>
            <a:ext cx="6768752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Labs &amp; Lectures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Keep up with Reading Assignments – Lectures &amp; Flash Updates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Questions about the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419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46188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2780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28884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112474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Avenue to Learn is central to the course – handing in assignments, schedules, Flash Update </a:t>
            </a:r>
            <a:r>
              <a:rPr lang="en-US" sz="1800" dirty="0" err="1"/>
              <a:t>powerpoints</a:t>
            </a:r>
            <a:r>
              <a:rPr lang="en-US" sz="1800" dirty="0"/>
              <a:t>, Lecture </a:t>
            </a:r>
            <a:r>
              <a:rPr lang="en-US" sz="1800" dirty="0" err="1"/>
              <a:t>powerpoints</a:t>
            </a:r>
            <a:r>
              <a:rPr lang="en-US" sz="1800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1880" y="242088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378486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LibAccess</a:t>
            </a:r>
            <a:r>
              <a:rPr lang="en-US" sz="1800" dirty="0"/>
              <a:t> and A2L cannot be accessed from off-campus unless you use the Virtual Private Network: http://</a:t>
            </a:r>
            <a:r>
              <a:rPr lang="en-US" sz="1800" dirty="0" err="1"/>
              <a:t>www.mcmaster.ca</a:t>
            </a:r>
            <a:r>
              <a:rPr lang="en-US" sz="1800" dirty="0"/>
              <a:t>/</a:t>
            </a:r>
            <a:r>
              <a:rPr lang="en-US" sz="1800" dirty="0" err="1"/>
              <a:t>uts</a:t>
            </a:r>
            <a:r>
              <a:rPr lang="en-US" sz="1800" dirty="0"/>
              <a:t>/network/</a:t>
            </a:r>
            <a:r>
              <a:rPr lang="en-US" sz="1800" dirty="0" err="1"/>
              <a:t>vpn</a:t>
            </a:r>
            <a:r>
              <a:rPr lang="en-US" sz="1800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522920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KTH B121 computers will automatically log you out after 10 minutes of no mouse movement – deleting all your work. Use Caffeine, but remember to log out!</a:t>
            </a:r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2684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941894" y="1268760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Officially – no food or drink in the lab. </a:t>
            </a:r>
          </a:p>
          <a:p>
            <a:endParaRPr lang="en-US" sz="1800" dirty="0"/>
          </a:p>
          <a:p>
            <a:r>
              <a:rPr lang="en-US" sz="1800" dirty="0"/>
              <a:t>Unofficially – be discrete and neat, eat in the hall during breaks.</a:t>
            </a:r>
          </a:p>
          <a:p>
            <a:endParaRPr lang="en-US" sz="1800" dirty="0"/>
          </a:p>
          <a:p>
            <a:r>
              <a:rPr lang="en-US" sz="1800" dirty="0"/>
              <a:t>Let me know if we need a break!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555E3-2960-B044-A36B-C3F2BA1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301370" cy="1757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8A96-D054-8849-8F86-C0A21F21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501008"/>
            <a:ext cx="1647856" cy="2924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F0082B-CAB2-E94B-902E-45093573ED98}"/>
              </a:ext>
            </a:extLst>
          </p:cNvPr>
          <p:cNvSpPr txBox="1"/>
          <p:nvPr/>
        </p:nvSpPr>
        <p:spPr>
          <a:xfrm>
            <a:off x="2699792" y="3645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Unexpected interruptions may happen!</a:t>
            </a:r>
          </a:p>
        </p:txBody>
      </p:sp>
    </p:spTree>
    <p:extLst>
      <p:ext uri="{BB962C8B-B14F-4D97-AF65-F5344CB8AC3E}">
        <p14:creationId xmlns:p14="http://schemas.microsoft.com/office/powerpoint/2010/main" val="4279596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64288" cy="31947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2195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596B-A82E-6C4C-BB5E-A5D4BE1C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bm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7128792" cy="323985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 bwMode="auto">
          <a:xfrm>
            <a:off x="5508104" y="4077072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72C03-6D82-5042-A439-D8AF79AB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pubm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501008"/>
            <a:ext cx="5620339" cy="31683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142264" y="5971960"/>
            <a:ext cx="43204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6DFD-C844-C448-B706-9E2E3F82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13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libaccess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5328592" cy="3246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419872" y="56612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BB243-F742-5D47-8519-454FBF91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2" name="Picture 1" descr="libacces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3240360" cy="323504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95536" y="3861048"/>
            <a:ext cx="792088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67544" y="6453336"/>
            <a:ext cx="576064" cy="28803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D3A9F-F12F-3947-9E36-7166E75D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02" y="980728"/>
            <a:ext cx="6507596" cy="21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224733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438C-DF19-E44A-BC30-A28CCC9B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956376" cy="26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DFBE04-5C01-A34D-9515-6ABDA563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1628800"/>
            <a:ext cx="7941541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079558">
            <a:off x="-69193" y="4941413"/>
            <a:ext cx="1409360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Keya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Sultanaamin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91D2A-33EA-C44C-9B05-465C1687FD69}"/>
              </a:ext>
            </a:extLst>
          </p:cNvPr>
          <p:cNvSpPr txBox="1"/>
          <p:nvPr/>
        </p:nvSpPr>
        <p:spPr>
          <a:xfrm rot="20079558">
            <a:off x="-42136" y="5498946"/>
            <a:ext cx="135966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Vanessa </a:t>
            </a:r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Catenacci</a:t>
            </a:r>
            <a:endParaRPr lang="en-US" sz="12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D3C5A-9025-3F44-A181-A0D13BD55889}"/>
              </a:ext>
            </a:extLst>
          </p:cNvPr>
          <p:cNvSpPr txBox="1"/>
          <p:nvPr/>
        </p:nvSpPr>
        <p:spPr>
          <a:xfrm rot="20079558">
            <a:off x="260499" y="4287478"/>
            <a:ext cx="1045479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Hardil</a:t>
            </a:r>
            <a:r>
              <a:rPr lang="en-US" sz="12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pple Chancery"/>
                <a:cs typeface="Apple Chancery"/>
              </a:rPr>
              <a:t> Bhatt</a:t>
            </a:r>
          </a:p>
        </p:txBody>
      </p:sp>
    </p:spTree>
    <p:extLst>
      <p:ext uri="{BB962C8B-B14F-4D97-AF65-F5344CB8AC3E}">
        <p14:creationId xmlns:p14="http://schemas.microsoft.com/office/powerpoint/2010/main" val="11489538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Before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2870</TotalTime>
  <Words>1517</Words>
  <Application>Microsoft Macintosh PowerPoint</Application>
  <PresentationFormat>On-screen Show (4:3)</PresentationFormat>
  <Paragraphs>236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Apple Chancery</vt:lpstr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No Computer Science Experience Required</vt:lpstr>
      <vt:lpstr>Course Structure</vt:lpstr>
      <vt:lpstr>Course Structure</vt:lpstr>
      <vt:lpstr>Course Structure</vt:lpstr>
      <vt:lpstr>Flash Updates</vt:lpstr>
      <vt:lpstr>Course Structure</vt:lpstr>
      <vt:lpstr>Andrew</vt:lpstr>
      <vt:lpstr>A ‘Living’ Course</vt:lpstr>
      <vt:lpstr>Questions about the Course?</vt:lpstr>
      <vt:lpstr>A few things…</vt:lpstr>
      <vt:lpstr>A few things…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Andrew G. McArthur</cp:lastModifiedBy>
  <cp:revision>1088</cp:revision>
  <dcterms:created xsi:type="dcterms:W3CDTF">2013-12-16T15:15:05Z</dcterms:created>
  <dcterms:modified xsi:type="dcterms:W3CDTF">2019-09-02T16:05:13Z</dcterms:modified>
</cp:coreProperties>
</file>